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31"/>
  </p:notesMasterIdLst>
  <p:handoutMasterIdLst>
    <p:handoutMasterId r:id="rId32"/>
  </p:handoutMasterIdLst>
  <p:sldIdLst>
    <p:sldId id="446" r:id="rId5"/>
    <p:sldId id="453" r:id="rId6"/>
    <p:sldId id="455" r:id="rId7"/>
    <p:sldId id="456" r:id="rId8"/>
    <p:sldId id="457" r:id="rId9"/>
    <p:sldId id="458" r:id="rId10"/>
    <p:sldId id="459" r:id="rId11"/>
    <p:sldId id="460" r:id="rId12"/>
    <p:sldId id="465" r:id="rId13"/>
    <p:sldId id="464" r:id="rId14"/>
    <p:sldId id="461" r:id="rId15"/>
    <p:sldId id="466" r:id="rId16"/>
    <p:sldId id="467" r:id="rId17"/>
    <p:sldId id="468" r:id="rId18"/>
    <p:sldId id="469" r:id="rId19"/>
    <p:sldId id="471" r:id="rId20"/>
    <p:sldId id="472" r:id="rId21"/>
    <p:sldId id="473" r:id="rId22"/>
    <p:sldId id="474" r:id="rId23"/>
    <p:sldId id="475" r:id="rId24"/>
    <p:sldId id="476" r:id="rId25"/>
    <p:sldId id="477" r:id="rId26"/>
    <p:sldId id="478" r:id="rId27"/>
    <p:sldId id="479" r:id="rId28"/>
    <p:sldId id="480" r:id="rId29"/>
    <p:sldId id="4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7AB"/>
    <a:srgbClr val="8C5896"/>
    <a:srgbClr val="7C6560"/>
    <a:srgbClr val="29282D"/>
    <a:srgbClr val="E288B6"/>
    <a:srgbClr val="D75078"/>
    <a:srgbClr val="B38F6A"/>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4" d="100"/>
          <a:sy n="94" d="100"/>
        </p:scale>
        <p:origin x="78" y="327"/>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12/12/2022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58044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328854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309224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338379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81708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025469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215412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117794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2422449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19</a:t>
            </a:fld>
            <a:endParaRPr lang="en-US" dirty="0"/>
          </a:p>
        </p:txBody>
      </p:sp>
    </p:spTree>
    <p:extLst>
      <p:ext uri="{BB962C8B-B14F-4D97-AF65-F5344CB8AC3E}">
        <p14:creationId xmlns:p14="http://schemas.microsoft.com/office/powerpoint/2010/main" val="3362129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312782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20</a:t>
            </a:fld>
            <a:endParaRPr lang="en-US" dirty="0"/>
          </a:p>
        </p:txBody>
      </p:sp>
    </p:spTree>
    <p:extLst>
      <p:ext uri="{BB962C8B-B14F-4D97-AF65-F5344CB8AC3E}">
        <p14:creationId xmlns:p14="http://schemas.microsoft.com/office/powerpoint/2010/main" val="3401321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21</a:t>
            </a:fld>
            <a:endParaRPr lang="en-US" dirty="0"/>
          </a:p>
        </p:txBody>
      </p:sp>
    </p:spTree>
    <p:extLst>
      <p:ext uri="{BB962C8B-B14F-4D97-AF65-F5344CB8AC3E}">
        <p14:creationId xmlns:p14="http://schemas.microsoft.com/office/powerpoint/2010/main" val="2101736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22</a:t>
            </a:fld>
            <a:endParaRPr lang="en-US" dirty="0"/>
          </a:p>
        </p:txBody>
      </p:sp>
    </p:spTree>
    <p:extLst>
      <p:ext uri="{BB962C8B-B14F-4D97-AF65-F5344CB8AC3E}">
        <p14:creationId xmlns:p14="http://schemas.microsoft.com/office/powerpoint/2010/main" val="536925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23</a:t>
            </a:fld>
            <a:endParaRPr lang="en-US" dirty="0"/>
          </a:p>
        </p:txBody>
      </p:sp>
    </p:spTree>
    <p:extLst>
      <p:ext uri="{BB962C8B-B14F-4D97-AF65-F5344CB8AC3E}">
        <p14:creationId xmlns:p14="http://schemas.microsoft.com/office/powerpoint/2010/main" val="3049131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24</a:t>
            </a:fld>
            <a:endParaRPr lang="en-US" dirty="0"/>
          </a:p>
        </p:txBody>
      </p:sp>
    </p:spTree>
    <p:extLst>
      <p:ext uri="{BB962C8B-B14F-4D97-AF65-F5344CB8AC3E}">
        <p14:creationId xmlns:p14="http://schemas.microsoft.com/office/powerpoint/2010/main" val="4071231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25</a:t>
            </a:fld>
            <a:endParaRPr lang="en-US" dirty="0"/>
          </a:p>
        </p:txBody>
      </p:sp>
    </p:spTree>
    <p:extLst>
      <p:ext uri="{BB962C8B-B14F-4D97-AF65-F5344CB8AC3E}">
        <p14:creationId xmlns:p14="http://schemas.microsoft.com/office/powerpoint/2010/main" val="961805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26</a:t>
            </a:fld>
            <a:endParaRPr lang="en-US" dirty="0"/>
          </a:p>
        </p:txBody>
      </p:sp>
    </p:spTree>
    <p:extLst>
      <p:ext uri="{BB962C8B-B14F-4D97-AF65-F5344CB8AC3E}">
        <p14:creationId xmlns:p14="http://schemas.microsoft.com/office/powerpoint/2010/main" val="1472016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694521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3782704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01313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294669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2120405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81041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511949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pubs.com/ConnorS123/98269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a:bodyPr>
          <a:lstStyle/>
          <a:p>
            <a:r>
              <a:rPr lang="en-GB" dirty="0">
                <a:effectLst/>
                <a:latin typeface="Arial" panose="020B0604020202020204" pitchFamily="34" charset="0"/>
              </a:rPr>
              <a:t>pipeline for</a:t>
            </a:r>
            <a:br>
              <a:rPr lang="en-GB" dirty="0"/>
            </a:br>
            <a:r>
              <a:rPr lang="en-GB" dirty="0">
                <a:effectLst/>
                <a:latin typeface="Arial" panose="020B0604020202020204" pitchFamily="34" charset="0"/>
              </a:rPr>
              <a:t>single-cell analysis</a:t>
            </a: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3533325" cy="4197096"/>
          </a:xfrm>
        </p:spPr>
        <p:txBody>
          <a:bodyPr/>
          <a:lstStyle/>
          <a:p>
            <a:r>
              <a:rPr lang="en-GB" dirty="0"/>
              <a:t>This output shows the ‘poles’ for each cell, these are the foci which are generated during mitosis (cell division).</a:t>
            </a:r>
            <a:endParaRPr lang="en-US" dirty="0"/>
          </a:p>
        </p:txBody>
      </p:sp>
      <p:pic>
        <p:nvPicPr>
          <p:cNvPr id="5" name="Picture 4">
            <a:extLst>
              <a:ext uri="{FF2B5EF4-FFF2-40B4-BE49-F238E27FC236}">
                <a16:creationId xmlns:a16="http://schemas.microsoft.com/office/drawing/2014/main" id="{F2B7B4D6-132A-4951-B485-EBEF3A328130}"/>
              </a:ext>
            </a:extLst>
          </p:cNvPr>
          <p:cNvPicPr>
            <a:picLocks noChangeAspect="1"/>
          </p:cNvPicPr>
          <p:nvPr/>
        </p:nvPicPr>
        <p:blipFill>
          <a:blip r:embed="rId3"/>
          <a:stretch>
            <a:fillRect/>
          </a:stretch>
        </p:blipFill>
        <p:spPr>
          <a:xfrm>
            <a:off x="4163926" y="366598"/>
            <a:ext cx="7885043" cy="5891124"/>
          </a:xfrm>
          <a:prstGeom prst="rect">
            <a:avLst/>
          </a:prstGeom>
        </p:spPr>
      </p:pic>
    </p:spTree>
    <p:extLst>
      <p:ext uri="{BB962C8B-B14F-4D97-AF65-F5344CB8AC3E}">
        <p14:creationId xmlns:p14="http://schemas.microsoft.com/office/powerpoint/2010/main" val="58059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a:t>
            </a:r>
          </a:p>
        </p:txBody>
      </p:sp>
      <p:pic>
        <p:nvPicPr>
          <p:cNvPr id="7" name="Position000000">
            <a:hlinkClick r:id="" action="ppaction://media"/>
            <a:extLst>
              <a:ext uri="{FF2B5EF4-FFF2-40B4-BE49-F238E27FC236}">
                <a16:creationId xmlns:a16="http://schemas.microsoft.com/office/drawing/2014/main" id="{E9818EBA-CC1D-434B-847E-46CC63751D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9982" y="1818167"/>
            <a:ext cx="4308432" cy="4308432"/>
          </a:xfrm>
          <a:prstGeom prst="rect">
            <a:avLst/>
          </a:prstGeom>
        </p:spPr>
      </p:pic>
      <p:sp>
        <p:nvSpPr>
          <p:cNvPr id="6" name="Text Placeholder 5">
            <a:extLst>
              <a:ext uri="{FF2B5EF4-FFF2-40B4-BE49-F238E27FC236}">
                <a16:creationId xmlns:a16="http://schemas.microsoft.com/office/drawing/2014/main" id="{1126FDE4-FDE3-4EA2-9995-DEFC706781DA}"/>
              </a:ext>
            </a:extLst>
          </p:cNvPr>
          <p:cNvSpPr txBox="1">
            <a:spLocks/>
          </p:cNvSpPr>
          <p:nvPr/>
        </p:nvSpPr>
        <p:spPr>
          <a:xfrm>
            <a:off x="5138235" y="1689656"/>
            <a:ext cx="3533325"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video output shows the original frames with the addition of a coloured contour around each cell, a white arrow indicating mitosis direction, and a text overlay showing frame number and cell count in that frame.</a:t>
            </a:r>
            <a:endParaRPr lang="en-US" dirty="0"/>
          </a:p>
        </p:txBody>
      </p:sp>
    </p:spTree>
    <p:extLst>
      <p:ext uri="{BB962C8B-B14F-4D97-AF65-F5344CB8AC3E}">
        <p14:creationId xmlns:p14="http://schemas.microsoft.com/office/powerpoint/2010/main" val="122943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6" name="Text Placeholder 5">
            <a:extLst>
              <a:ext uri="{FF2B5EF4-FFF2-40B4-BE49-F238E27FC236}">
                <a16:creationId xmlns:a16="http://schemas.microsoft.com/office/drawing/2014/main" id="{1126FDE4-FDE3-4EA2-9995-DEFC706781DA}"/>
              </a:ext>
            </a:extLst>
          </p:cNvPr>
          <p:cNvSpPr txBox="1">
            <a:spLocks/>
          </p:cNvSpPr>
          <p:nvPr/>
        </p:nvSpPr>
        <p:spPr>
          <a:xfrm>
            <a:off x="457199" y="1818167"/>
            <a:ext cx="3533325"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As one of the output formats for the result is an Excel file, it is possible to then use this for further analysis.</a:t>
            </a:r>
            <a:endParaRPr lang="en-US" dirty="0"/>
          </a:p>
        </p:txBody>
      </p:sp>
      <p:pic>
        <p:nvPicPr>
          <p:cNvPr id="3" name="Picture 2">
            <a:extLst>
              <a:ext uri="{FF2B5EF4-FFF2-40B4-BE49-F238E27FC236}">
                <a16:creationId xmlns:a16="http://schemas.microsoft.com/office/drawing/2014/main" id="{C4EEE3FB-501E-40A3-9127-D5C0F4E9B266}"/>
              </a:ext>
            </a:extLst>
          </p:cNvPr>
          <p:cNvPicPr>
            <a:picLocks noChangeAspect="1"/>
          </p:cNvPicPr>
          <p:nvPr/>
        </p:nvPicPr>
        <p:blipFill>
          <a:blip r:embed="rId3"/>
          <a:stretch>
            <a:fillRect/>
          </a:stretch>
        </p:blipFill>
        <p:spPr>
          <a:xfrm>
            <a:off x="1198880" y="3710450"/>
            <a:ext cx="10109200" cy="2658768"/>
          </a:xfrm>
          <a:prstGeom prst="rect">
            <a:avLst/>
          </a:prstGeom>
        </p:spPr>
      </p:pic>
      <p:sp>
        <p:nvSpPr>
          <p:cNvPr id="9" name="Text Placeholder 5">
            <a:extLst>
              <a:ext uri="{FF2B5EF4-FFF2-40B4-BE49-F238E27FC236}">
                <a16:creationId xmlns:a16="http://schemas.microsoft.com/office/drawing/2014/main" id="{2A2A7276-FB21-402D-926E-DECE3D7EE6C6}"/>
              </a:ext>
            </a:extLst>
          </p:cNvPr>
          <p:cNvSpPr txBox="1">
            <a:spLocks/>
          </p:cNvSpPr>
          <p:nvPr/>
        </p:nvSpPr>
        <p:spPr>
          <a:xfrm>
            <a:off x="4329337" y="1818167"/>
            <a:ext cx="3533325"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When imported into RStudio we have the below data to play with. </a:t>
            </a:r>
            <a:endParaRPr lang="en-US" dirty="0"/>
          </a:p>
        </p:txBody>
      </p:sp>
    </p:spTree>
    <p:extLst>
      <p:ext uri="{BB962C8B-B14F-4D97-AF65-F5344CB8AC3E}">
        <p14:creationId xmlns:p14="http://schemas.microsoft.com/office/powerpoint/2010/main" val="136238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6" name="Text Placeholder 5">
            <a:extLst>
              <a:ext uri="{FF2B5EF4-FFF2-40B4-BE49-F238E27FC236}">
                <a16:creationId xmlns:a16="http://schemas.microsoft.com/office/drawing/2014/main" id="{1126FDE4-FDE3-4EA2-9995-DEFC706781DA}"/>
              </a:ext>
            </a:extLst>
          </p:cNvPr>
          <p:cNvSpPr txBox="1">
            <a:spLocks/>
          </p:cNvSpPr>
          <p:nvPr/>
        </p:nvSpPr>
        <p:spPr>
          <a:xfrm>
            <a:off x="457199" y="1818167"/>
            <a:ext cx="3533325"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As an example of the type of analysis we can perform using R we will look at the length of the cells.</a:t>
            </a:r>
          </a:p>
          <a:p>
            <a:endParaRPr lang="en-GB" dirty="0"/>
          </a:p>
          <a:p>
            <a:r>
              <a:rPr lang="en-GB" dirty="0"/>
              <a:t>The length of a cell changes over time as it undergoes growth, division, and then growth again. </a:t>
            </a:r>
            <a:endParaRPr lang="en-US" dirty="0"/>
          </a:p>
        </p:txBody>
      </p:sp>
    </p:spTree>
    <p:extLst>
      <p:ext uri="{BB962C8B-B14F-4D97-AF65-F5344CB8AC3E}">
        <p14:creationId xmlns:p14="http://schemas.microsoft.com/office/powerpoint/2010/main" val="157979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6" name="Text Placeholder 5">
            <a:extLst>
              <a:ext uri="{FF2B5EF4-FFF2-40B4-BE49-F238E27FC236}">
                <a16:creationId xmlns:a16="http://schemas.microsoft.com/office/drawing/2014/main" id="{1126FDE4-FDE3-4EA2-9995-DEFC706781DA}"/>
              </a:ext>
            </a:extLst>
          </p:cNvPr>
          <p:cNvSpPr txBox="1">
            <a:spLocks/>
          </p:cNvSpPr>
          <p:nvPr/>
        </p:nvSpPr>
        <p:spPr>
          <a:xfrm>
            <a:off x="929639" y="1973102"/>
            <a:ext cx="3533325" cy="127301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begin we split our data up based on particular columns we may be interested in.</a:t>
            </a:r>
          </a:p>
          <a:p>
            <a:endParaRPr lang="en-GB" dirty="0"/>
          </a:p>
        </p:txBody>
      </p:sp>
      <p:pic>
        <p:nvPicPr>
          <p:cNvPr id="5" name="Picture 4">
            <a:extLst>
              <a:ext uri="{FF2B5EF4-FFF2-40B4-BE49-F238E27FC236}">
                <a16:creationId xmlns:a16="http://schemas.microsoft.com/office/drawing/2014/main" id="{91B8BDD9-B75A-4F45-9F3A-75AFA57D61E8}"/>
              </a:ext>
            </a:extLst>
          </p:cNvPr>
          <p:cNvPicPr>
            <a:picLocks noChangeAspect="1"/>
          </p:cNvPicPr>
          <p:nvPr/>
        </p:nvPicPr>
        <p:blipFill>
          <a:blip r:embed="rId3"/>
          <a:stretch>
            <a:fillRect/>
          </a:stretch>
        </p:blipFill>
        <p:spPr>
          <a:xfrm>
            <a:off x="5314917" y="1973102"/>
            <a:ext cx="6317101" cy="3066732"/>
          </a:xfrm>
          <a:prstGeom prst="rect">
            <a:avLst/>
          </a:prstGeom>
        </p:spPr>
      </p:pic>
      <p:sp>
        <p:nvSpPr>
          <p:cNvPr id="7" name="Text Placeholder 5">
            <a:extLst>
              <a:ext uri="{FF2B5EF4-FFF2-40B4-BE49-F238E27FC236}">
                <a16:creationId xmlns:a16="http://schemas.microsoft.com/office/drawing/2014/main" id="{9BB1E65B-264F-48AE-9CE2-ED8B7479DE79}"/>
              </a:ext>
            </a:extLst>
          </p:cNvPr>
          <p:cNvSpPr txBox="1">
            <a:spLocks/>
          </p:cNvSpPr>
          <p:nvPr/>
        </p:nvSpPr>
        <p:spPr>
          <a:xfrm>
            <a:off x="929638" y="3141975"/>
            <a:ext cx="3533325" cy="127301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then create a new </a:t>
            </a:r>
            <a:r>
              <a:rPr lang="en-GB" dirty="0" err="1"/>
              <a:t>data.frame</a:t>
            </a:r>
            <a:r>
              <a:rPr lang="en-GB" dirty="0"/>
              <a:t> object from our ‘length’ variable’. This has to be tidied up a bit as there are characters from our original Python variables that were written to the Excel file. So we remove errant dots and commas, and then finally split the length string into separate lengths per frame variables.</a:t>
            </a:r>
          </a:p>
        </p:txBody>
      </p:sp>
    </p:spTree>
    <p:extLst>
      <p:ext uri="{BB962C8B-B14F-4D97-AF65-F5344CB8AC3E}">
        <p14:creationId xmlns:p14="http://schemas.microsoft.com/office/powerpoint/2010/main" val="2469439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pic>
        <p:nvPicPr>
          <p:cNvPr id="3" name="Picture 2">
            <a:extLst>
              <a:ext uri="{FF2B5EF4-FFF2-40B4-BE49-F238E27FC236}">
                <a16:creationId xmlns:a16="http://schemas.microsoft.com/office/drawing/2014/main" id="{C9F6CBA7-A815-4546-AD2A-5C11599A4EEF}"/>
              </a:ext>
            </a:extLst>
          </p:cNvPr>
          <p:cNvPicPr>
            <a:picLocks noChangeAspect="1"/>
          </p:cNvPicPr>
          <p:nvPr/>
        </p:nvPicPr>
        <p:blipFill>
          <a:blip r:embed="rId3"/>
          <a:stretch>
            <a:fillRect/>
          </a:stretch>
        </p:blipFill>
        <p:spPr>
          <a:xfrm>
            <a:off x="4775212" y="1818167"/>
            <a:ext cx="7102218" cy="4765040"/>
          </a:xfrm>
          <a:prstGeom prst="rect">
            <a:avLst/>
          </a:prstGeom>
        </p:spPr>
      </p:pic>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3533325" cy="127301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gives us the following data.</a:t>
            </a:r>
          </a:p>
          <a:p>
            <a:endParaRPr lang="en-GB" dirty="0"/>
          </a:p>
          <a:p>
            <a:r>
              <a:rPr lang="en-GB" dirty="0"/>
              <a:t>Each column is a different cell, each row is a different frame. The values in each cell is the length of that particular cell on that particular frame. Values with ‘NA’ did not have  a length as the cell did not exists at that frame – this is important for later!</a:t>
            </a:r>
          </a:p>
          <a:p>
            <a:endParaRPr lang="en-GB" dirty="0"/>
          </a:p>
        </p:txBody>
      </p:sp>
    </p:spTree>
    <p:extLst>
      <p:ext uri="{BB962C8B-B14F-4D97-AF65-F5344CB8AC3E}">
        <p14:creationId xmlns:p14="http://schemas.microsoft.com/office/powerpoint/2010/main" val="81092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3533325" cy="127301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duplicate this process for the variable ‘frames’. This represents which frame/s the cell exists on. This is also an important stage!</a:t>
            </a:r>
          </a:p>
          <a:p>
            <a:endParaRPr lang="en-GB" dirty="0"/>
          </a:p>
        </p:txBody>
      </p:sp>
      <p:pic>
        <p:nvPicPr>
          <p:cNvPr id="5" name="Picture 4">
            <a:extLst>
              <a:ext uri="{FF2B5EF4-FFF2-40B4-BE49-F238E27FC236}">
                <a16:creationId xmlns:a16="http://schemas.microsoft.com/office/drawing/2014/main" id="{7FC4A634-FFE4-4D38-87ED-399A22BE52C9}"/>
              </a:ext>
            </a:extLst>
          </p:cNvPr>
          <p:cNvPicPr>
            <a:picLocks noChangeAspect="1"/>
          </p:cNvPicPr>
          <p:nvPr/>
        </p:nvPicPr>
        <p:blipFill>
          <a:blip r:embed="rId3"/>
          <a:stretch>
            <a:fillRect/>
          </a:stretch>
        </p:blipFill>
        <p:spPr>
          <a:xfrm>
            <a:off x="929639" y="3653239"/>
            <a:ext cx="8852875" cy="2773190"/>
          </a:xfrm>
          <a:prstGeom prst="rect">
            <a:avLst/>
          </a:prstGeom>
        </p:spPr>
      </p:pic>
    </p:spTree>
    <p:extLst>
      <p:ext uri="{BB962C8B-B14F-4D97-AF65-F5344CB8AC3E}">
        <p14:creationId xmlns:p14="http://schemas.microsoft.com/office/powerpoint/2010/main" val="2503074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3533325"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values in the ‘frames’ </a:t>
            </a:r>
            <a:r>
              <a:rPr lang="en-GB" dirty="0" err="1"/>
              <a:t>data.frame</a:t>
            </a:r>
            <a:r>
              <a:rPr lang="en-GB" dirty="0"/>
              <a:t> represent which frames that cell exists on. This is used to modify the layout of the ‘lengths’ to match which frame a cell had that length on. </a:t>
            </a:r>
          </a:p>
          <a:p>
            <a:endParaRPr lang="en-GB" dirty="0"/>
          </a:p>
          <a:p>
            <a:r>
              <a:rPr lang="en-GB" dirty="0"/>
              <a:t>So all we do is iterate through each cell, and each frame, and adjust the position of the length to match the frame it should appear on.</a:t>
            </a:r>
          </a:p>
          <a:p>
            <a:endParaRPr lang="en-GB" dirty="0"/>
          </a:p>
        </p:txBody>
      </p:sp>
      <p:pic>
        <p:nvPicPr>
          <p:cNvPr id="3" name="Picture 2">
            <a:extLst>
              <a:ext uri="{FF2B5EF4-FFF2-40B4-BE49-F238E27FC236}">
                <a16:creationId xmlns:a16="http://schemas.microsoft.com/office/drawing/2014/main" id="{2EA4C226-C463-4EE2-8E67-5956937F5E57}"/>
              </a:ext>
            </a:extLst>
          </p:cNvPr>
          <p:cNvPicPr>
            <a:picLocks noChangeAspect="1"/>
          </p:cNvPicPr>
          <p:nvPr/>
        </p:nvPicPr>
        <p:blipFill>
          <a:blip r:embed="rId3"/>
          <a:stretch>
            <a:fillRect/>
          </a:stretch>
        </p:blipFill>
        <p:spPr>
          <a:xfrm>
            <a:off x="5207340" y="2037080"/>
            <a:ext cx="6638902" cy="3577590"/>
          </a:xfrm>
          <a:prstGeom prst="rect">
            <a:avLst/>
          </a:prstGeom>
        </p:spPr>
      </p:pic>
    </p:spTree>
    <p:extLst>
      <p:ext uri="{BB962C8B-B14F-4D97-AF65-F5344CB8AC3E}">
        <p14:creationId xmlns:p14="http://schemas.microsoft.com/office/powerpoint/2010/main" val="225933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3533325"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Which produces this! All of the lengths are in the correct frame that they should be in. </a:t>
            </a:r>
          </a:p>
          <a:p>
            <a:endParaRPr lang="en-GB" dirty="0"/>
          </a:p>
        </p:txBody>
      </p:sp>
      <p:pic>
        <p:nvPicPr>
          <p:cNvPr id="5" name="Picture 4">
            <a:extLst>
              <a:ext uri="{FF2B5EF4-FFF2-40B4-BE49-F238E27FC236}">
                <a16:creationId xmlns:a16="http://schemas.microsoft.com/office/drawing/2014/main" id="{82B4FD79-06D2-43F2-A2D2-C47F892203DE}"/>
              </a:ext>
            </a:extLst>
          </p:cNvPr>
          <p:cNvPicPr>
            <a:picLocks noChangeAspect="1"/>
          </p:cNvPicPr>
          <p:nvPr/>
        </p:nvPicPr>
        <p:blipFill>
          <a:blip r:embed="rId3"/>
          <a:stretch>
            <a:fillRect/>
          </a:stretch>
        </p:blipFill>
        <p:spPr>
          <a:xfrm>
            <a:off x="4462964" y="1630680"/>
            <a:ext cx="7639758" cy="5080000"/>
          </a:xfrm>
          <a:prstGeom prst="rect">
            <a:avLst/>
          </a:prstGeom>
        </p:spPr>
      </p:pic>
    </p:spTree>
    <p:extLst>
      <p:ext uri="{BB962C8B-B14F-4D97-AF65-F5344CB8AC3E}">
        <p14:creationId xmlns:p14="http://schemas.microsoft.com/office/powerpoint/2010/main" val="35131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287020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Visualising the lengths of a cell over time is done by first melting the sorted </a:t>
            </a:r>
            <a:r>
              <a:rPr lang="en-GB" dirty="0" err="1"/>
              <a:t>data.frame</a:t>
            </a:r>
            <a:r>
              <a:rPr lang="en-GB" dirty="0"/>
              <a:t> by collapsing the data based on the ‘frame’ column.</a:t>
            </a:r>
          </a:p>
          <a:p>
            <a:endParaRPr lang="en-GB" dirty="0"/>
          </a:p>
          <a:p>
            <a:r>
              <a:rPr lang="en-GB" dirty="0"/>
              <a:t>We then plot the data, with the X axis being the frame and the Y being the length. </a:t>
            </a:r>
          </a:p>
          <a:p>
            <a:endParaRPr lang="en-GB" dirty="0"/>
          </a:p>
        </p:txBody>
      </p:sp>
      <p:pic>
        <p:nvPicPr>
          <p:cNvPr id="3" name="Picture 2">
            <a:extLst>
              <a:ext uri="{FF2B5EF4-FFF2-40B4-BE49-F238E27FC236}">
                <a16:creationId xmlns:a16="http://schemas.microsoft.com/office/drawing/2014/main" id="{45618019-3DFF-41B7-AEFB-9217761A4B9A}"/>
              </a:ext>
            </a:extLst>
          </p:cNvPr>
          <p:cNvPicPr>
            <a:picLocks noChangeAspect="1"/>
          </p:cNvPicPr>
          <p:nvPr/>
        </p:nvPicPr>
        <p:blipFill>
          <a:blip r:embed="rId3"/>
          <a:stretch>
            <a:fillRect/>
          </a:stretch>
        </p:blipFill>
        <p:spPr>
          <a:xfrm>
            <a:off x="3926840" y="2886389"/>
            <a:ext cx="8070938" cy="2448724"/>
          </a:xfrm>
          <a:prstGeom prst="rect">
            <a:avLst/>
          </a:prstGeom>
        </p:spPr>
      </p:pic>
    </p:spTree>
    <p:extLst>
      <p:ext uri="{BB962C8B-B14F-4D97-AF65-F5344CB8AC3E}">
        <p14:creationId xmlns:p14="http://schemas.microsoft.com/office/powerpoint/2010/main" val="290114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Motivation</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The automation of hardware and software for microscopy has resulted in researchers’ ability to generate massive datasets containing images of cells over time.</a:t>
            </a:r>
          </a:p>
          <a:p>
            <a:endParaRPr lang="en-GB" dirty="0"/>
          </a:p>
          <a:p>
            <a:r>
              <a:rPr lang="en-GB" dirty="0">
                <a:effectLst/>
                <a:latin typeface="Arial" panose="020B0604020202020204" pitchFamily="34" charset="0"/>
              </a:rPr>
              <a:t>Two-dimensional environments are straightforward to implement experimentally</a:t>
            </a:r>
            <a:endParaRPr lang="en-US" dirty="0"/>
          </a:p>
        </p:txBody>
      </p:sp>
      <p:sp>
        <p:nvSpPr>
          <p:cNvPr id="10" name="Text Placeholder 5">
            <a:extLst>
              <a:ext uri="{FF2B5EF4-FFF2-40B4-BE49-F238E27FC236}">
                <a16:creationId xmlns:a16="http://schemas.microsoft.com/office/drawing/2014/main" id="{5E1FC54B-8AEF-45C4-A0B7-368693ED887E}"/>
              </a:ext>
            </a:extLst>
          </p:cNvPr>
          <p:cNvSpPr txBox="1">
            <a:spLocks/>
          </p:cNvSpPr>
          <p:nvPr/>
        </p:nvSpPr>
        <p:spPr>
          <a:xfrm>
            <a:off x="5873287" y="948478"/>
            <a:ext cx="4645152"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These improvements in microscopy have motivated the need for automated image analysis, as traditional approaches that require manual error correction cannot keep pace with the size of these new datasets or the rate at which they can be acquired.</a:t>
            </a:r>
          </a:p>
          <a:p>
            <a:endParaRPr lang="en-GB" dirty="0"/>
          </a:p>
          <a:p>
            <a:r>
              <a:rPr lang="en-GB" dirty="0">
                <a:latin typeface="Arial" panose="020B0604020202020204" pitchFamily="34" charset="0"/>
              </a:rPr>
              <a:t>To address this, researchers need tools that are rapid, accurate, and require minimal input from the user. This combination of needs is well suited for deep learning-based approaches, and deep convolutional neural networks have enabled fast and accurate analysis of images. </a:t>
            </a:r>
            <a:endParaRPr lang="en-US" dirty="0"/>
          </a:p>
        </p:txBody>
      </p:sp>
    </p:spTree>
    <p:extLst>
      <p:ext uri="{BB962C8B-B14F-4D97-AF65-F5344CB8AC3E}">
        <p14:creationId xmlns:p14="http://schemas.microsoft.com/office/powerpoint/2010/main" val="3843740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6" name="TextBox 5">
            <a:extLst>
              <a:ext uri="{FF2B5EF4-FFF2-40B4-BE49-F238E27FC236}">
                <a16:creationId xmlns:a16="http://schemas.microsoft.com/office/drawing/2014/main" id="{1055C800-2255-490E-B826-3DD336655D2C}"/>
              </a:ext>
            </a:extLst>
          </p:cNvPr>
          <p:cNvSpPr txBox="1"/>
          <p:nvPr/>
        </p:nvSpPr>
        <p:spPr>
          <a:xfrm>
            <a:off x="929639" y="6248400"/>
            <a:ext cx="6096000" cy="646331"/>
          </a:xfrm>
          <a:prstGeom prst="rect">
            <a:avLst/>
          </a:prstGeom>
          <a:noFill/>
        </p:spPr>
        <p:txBody>
          <a:bodyPr wrap="square">
            <a:spAutoFit/>
          </a:bodyPr>
          <a:lstStyle/>
          <a:p>
            <a:r>
              <a:rPr lang="en-GB" dirty="0">
                <a:solidFill>
                  <a:schemeClr val="bg1"/>
                </a:solidFill>
                <a:hlinkClick r:id="rId3">
                  <a:extLst>
                    <a:ext uri="{A12FA001-AC4F-418D-AE19-62706E023703}">
                      <ahyp:hlinkClr xmlns:ahyp="http://schemas.microsoft.com/office/drawing/2018/hyperlinkcolor" val="tx"/>
                    </a:ext>
                  </a:extLst>
                </a:hlinkClick>
              </a:rPr>
              <a:t>https://rpubs.com/ConnorS123/982694</a:t>
            </a:r>
            <a:r>
              <a:rPr lang="en-GB" dirty="0">
                <a:solidFill>
                  <a:schemeClr val="bg1"/>
                </a:solidFill>
              </a:rPr>
              <a:t> &lt;- that should have this plot online for interactive use</a:t>
            </a:r>
          </a:p>
        </p:txBody>
      </p:sp>
      <p:pic>
        <p:nvPicPr>
          <p:cNvPr id="9" name="Picture 8">
            <a:extLst>
              <a:ext uri="{FF2B5EF4-FFF2-40B4-BE49-F238E27FC236}">
                <a16:creationId xmlns:a16="http://schemas.microsoft.com/office/drawing/2014/main" id="{34B561C9-BB7C-4924-8588-AFF32CBC74DC}"/>
              </a:ext>
            </a:extLst>
          </p:cNvPr>
          <p:cNvPicPr>
            <a:picLocks noChangeAspect="1"/>
          </p:cNvPicPr>
          <p:nvPr/>
        </p:nvPicPr>
        <p:blipFill>
          <a:blip r:embed="rId4"/>
          <a:stretch>
            <a:fillRect/>
          </a:stretch>
        </p:blipFill>
        <p:spPr>
          <a:xfrm>
            <a:off x="659295" y="1656394"/>
            <a:ext cx="10308425" cy="4592006"/>
          </a:xfrm>
          <a:prstGeom prst="rect">
            <a:avLst/>
          </a:prstGeom>
        </p:spPr>
      </p:pic>
    </p:spTree>
    <p:extLst>
      <p:ext uri="{BB962C8B-B14F-4D97-AF65-F5344CB8AC3E}">
        <p14:creationId xmlns:p14="http://schemas.microsoft.com/office/powerpoint/2010/main" val="1209936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287020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lot going on in that plot. So let’s focus on two cells only: cell 1 and cell 3.</a:t>
            </a:r>
          </a:p>
          <a:p>
            <a:endParaRPr lang="en-GB" dirty="0"/>
          </a:p>
          <a:p>
            <a:r>
              <a:rPr lang="en-GB" dirty="0"/>
              <a:t>We can see that from frame 1 to frame 12 cell 1 grows in length. Then, at frame 12 the length returns almost to what it originally was. At the same time cell 3 appears and experiences growth on par with cell 1. </a:t>
            </a:r>
          </a:p>
          <a:p>
            <a:endParaRPr lang="en-GB" dirty="0"/>
          </a:p>
        </p:txBody>
      </p:sp>
      <p:pic>
        <p:nvPicPr>
          <p:cNvPr id="3" name="Picture 2">
            <a:extLst>
              <a:ext uri="{FF2B5EF4-FFF2-40B4-BE49-F238E27FC236}">
                <a16:creationId xmlns:a16="http://schemas.microsoft.com/office/drawing/2014/main" id="{8585456C-3AED-46C7-A197-79393E8E22ED}"/>
              </a:ext>
            </a:extLst>
          </p:cNvPr>
          <p:cNvPicPr>
            <a:picLocks noChangeAspect="1"/>
          </p:cNvPicPr>
          <p:nvPr/>
        </p:nvPicPr>
        <p:blipFill>
          <a:blip r:embed="rId3"/>
          <a:stretch>
            <a:fillRect/>
          </a:stretch>
        </p:blipFill>
        <p:spPr>
          <a:xfrm>
            <a:off x="3799840" y="1762759"/>
            <a:ext cx="8228530" cy="3665493"/>
          </a:xfrm>
          <a:prstGeom prst="rect">
            <a:avLst/>
          </a:prstGeom>
        </p:spPr>
      </p:pic>
    </p:spTree>
    <p:extLst>
      <p:ext uri="{BB962C8B-B14F-4D97-AF65-F5344CB8AC3E}">
        <p14:creationId xmlns:p14="http://schemas.microsoft.com/office/powerpoint/2010/main" val="2283245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287020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can assume that this means that on frame 12, cell 1 underwent division and produced cell 3. But how to prove that?</a:t>
            </a:r>
          </a:p>
          <a:p>
            <a:endParaRPr lang="en-GB" dirty="0"/>
          </a:p>
          <a:p>
            <a:r>
              <a:rPr lang="en-GB" dirty="0"/>
              <a:t>We replicate the same tidying up that we did before, though now we simply filter those results based on ‘frame 12’. And see that on frame 12, cell 1 produced cell 3!</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C3AB5166-616C-4373-AB99-6A1E3DE07A8E}"/>
              </a:ext>
            </a:extLst>
          </p:cNvPr>
          <p:cNvPicPr>
            <a:picLocks noChangeAspect="1"/>
          </p:cNvPicPr>
          <p:nvPr/>
        </p:nvPicPr>
        <p:blipFill>
          <a:blip r:embed="rId3"/>
          <a:stretch>
            <a:fillRect/>
          </a:stretch>
        </p:blipFill>
        <p:spPr>
          <a:xfrm>
            <a:off x="4687797" y="2011680"/>
            <a:ext cx="6453277" cy="2909570"/>
          </a:xfrm>
          <a:prstGeom prst="rect">
            <a:avLst/>
          </a:prstGeom>
        </p:spPr>
      </p:pic>
      <p:pic>
        <p:nvPicPr>
          <p:cNvPr id="7" name="Picture 6">
            <a:extLst>
              <a:ext uri="{FF2B5EF4-FFF2-40B4-BE49-F238E27FC236}">
                <a16:creationId xmlns:a16="http://schemas.microsoft.com/office/drawing/2014/main" id="{8874E53E-6FD2-47F2-82C9-0641B2C833A8}"/>
              </a:ext>
            </a:extLst>
          </p:cNvPr>
          <p:cNvPicPr>
            <a:picLocks noChangeAspect="1"/>
          </p:cNvPicPr>
          <p:nvPr/>
        </p:nvPicPr>
        <p:blipFill>
          <a:blip r:embed="rId4"/>
          <a:stretch>
            <a:fillRect/>
          </a:stretch>
        </p:blipFill>
        <p:spPr>
          <a:xfrm>
            <a:off x="4251960" y="5147409"/>
            <a:ext cx="7650480" cy="479307"/>
          </a:xfrm>
          <a:prstGeom prst="rect">
            <a:avLst/>
          </a:prstGeom>
        </p:spPr>
      </p:pic>
    </p:spTree>
    <p:extLst>
      <p:ext uri="{BB962C8B-B14F-4D97-AF65-F5344CB8AC3E}">
        <p14:creationId xmlns:p14="http://schemas.microsoft.com/office/powerpoint/2010/main" val="2521523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287020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Let’s do one additional step to confirm this by checking what the Python program assumed the mother of cell 3 was…</a:t>
            </a:r>
          </a:p>
          <a:p>
            <a:endParaRPr lang="en-GB" dirty="0"/>
          </a:p>
          <a:p>
            <a:r>
              <a:rPr lang="en-GB" dirty="0"/>
              <a:t>Yep! The mother cell of cell 3 is indeed cell 1!</a:t>
            </a:r>
          </a:p>
          <a:p>
            <a:endParaRPr lang="en-GB" dirty="0"/>
          </a:p>
          <a:p>
            <a:endParaRPr lang="en-GB" dirty="0"/>
          </a:p>
          <a:p>
            <a:endParaRPr lang="en-GB" dirty="0"/>
          </a:p>
        </p:txBody>
      </p:sp>
      <p:pic>
        <p:nvPicPr>
          <p:cNvPr id="3" name="Picture 2">
            <a:extLst>
              <a:ext uri="{FF2B5EF4-FFF2-40B4-BE49-F238E27FC236}">
                <a16:creationId xmlns:a16="http://schemas.microsoft.com/office/drawing/2014/main" id="{9046D62C-5B20-43B1-83A5-27B0107587E6}"/>
              </a:ext>
            </a:extLst>
          </p:cNvPr>
          <p:cNvPicPr>
            <a:picLocks noChangeAspect="1"/>
          </p:cNvPicPr>
          <p:nvPr/>
        </p:nvPicPr>
        <p:blipFill>
          <a:blip r:embed="rId3"/>
          <a:stretch>
            <a:fillRect/>
          </a:stretch>
        </p:blipFill>
        <p:spPr>
          <a:xfrm>
            <a:off x="4937759" y="2858043"/>
            <a:ext cx="6593205" cy="1055461"/>
          </a:xfrm>
          <a:prstGeom prst="rect">
            <a:avLst/>
          </a:prstGeom>
        </p:spPr>
      </p:pic>
      <p:pic>
        <p:nvPicPr>
          <p:cNvPr id="9" name="Picture 8">
            <a:extLst>
              <a:ext uri="{FF2B5EF4-FFF2-40B4-BE49-F238E27FC236}">
                <a16:creationId xmlns:a16="http://schemas.microsoft.com/office/drawing/2014/main" id="{B597BC41-5917-4483-8A91-164F1BDC0F8D}"/>
              </a:ext>
            </a:extLst>
          </p:cNvPr>
          <p:cNvPicPr>
            <a:picLocks noChangeAspect="1"/>
          </p:cNvPicPr>
          <p:nvPr/>
        </p:nvPicPr>
        <p:blipFill>
          <a:blip r:embed="rId4"/>
          <a:stretch>
            <a:fillRect/>
          </a:stretch>
        </p:blipFill>
        <p:spPr>
          <a:xfrm>
            <a:off x="4937759" y="4438332"/>
            <a:ext cx="2181224" cy="625713"/>
          </a:xfrm>
          <a:prstGeom prst="rect">
            <a:avLst/>
          </a:prstGeom>
        </p:spPr>
      </p:pic>
    </p:spTree>
    <p:extLst>
      <p:ext uri="{BB962C8B-B14F-4D97-AF65-F5344CB8AC3E}">
        <p14:creationId xmlns:p14="http://schemas.microsoft.com/office/powerpoint/2010/main" val="279771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287020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If we wanted to get more general statistics for a cell length, such as the mean, median, maximum or minimum lengths we can do.</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42DA52AC-A5DC-477A-8A8B-E678177439F4}"/>
              </a:ext>
            </a:extLst>
          </p:cNvPr>
          <p:cNvPicPr>
            <a:picLocks noChangeAspect="1"/>
          </p:cNvPicPr>
          <p:nvPr/>
        </p:nvPicPr>
        <p:blipFill>
          <a:blip r:embed="rId3"/>
          <a:stretch>
            <a:fillRect/>
          </a:stretch>
        </p:blipFill>
        <p:spPr>
          <a:xfrm>
            <a:off x="4011752" y="2083909"/>
            <a:ext cx="4065712" cy="2955925"/>
          </a:xfrm>
          <a:prstGeom prst="rect">
            <a:avLst/>
          </a:prstGeom>
        </p:spPr>
      </p:pic>
      <p:pic>
        <p:nvPicPr>
          <p:cNvPr id="7" name="Picture 6">
            <a:extLst>
              <a:ext uri="{FF2B5EF4-FFF2-40B4-BE49-F238E27FC236}">
                <a16:creationId xmlns:a16="http://schemas.microsoft.com/office/drawing/2014/main" id="{10252693-9CF6-4992-AC54-68D22C49D4A9}"/>
              </a:ext>
            </a:extLst>
          </p:cNvPr>
          <p:cNvPicPr>
            <a:picLocks noChangeAspect="1"/>
          </p:cNvPicPr>
          <p:nvPr/>
        </p:nvPicPr>
        <p:blipFill>
          <a:blip r:embed="rId4"/>
          <a:stretch>
            <a:fillRect/>
          </a:stretch>
        </p:blipFill>
        <p:spPr>
          <a:xfrm>
            <a:off x="8289376" y="1910080"/>
            <a:ext cx="3723542" cy="3200400"/>
          </a:xfrm>
          <a:prstGeom prst="rect">
            <a:avLst/>
          </a:prstGeom>
        </p:spPr>
      </p:pic>
    </p:spTree>
    <p:extLst>
      <p:ext uri="{BB962C8B-B14F-4D97-AF65-F5344CB8AC3E}">
        <p14:creationId xmlns:p14="http://schemas.microsoft.com/office/powerpoint/2010/main" val="3489501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588264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There are quite a few variables we can explore that the Python program generates for each cell: length, width, area, frames it exists on, mother cell, daughter cells, perimeter, center…</a:t>
            </a:r>
          </a:p>
          <a:p>
            <a:endParaRPr lang="en-GB" dirty="0"/>
          </a:p>
          <a:p>
            <a:r>
              <a:rPr lang="en-GB" dirty="0"/>
              <a:t>Additionally, the Python program allows for fluorescent images to be included in the analysis. So each brightfield image (the standard grey images) would have an additional accompanying image where the cells are exposed to a wavelength that allows for fluorescence. </a:t>
            </a:r>
          </a:p>
          <a:p>
            <a:endParaRPr lang="en-GB" dirty="0"/>
          </a:p>
          <a:p>
            <a:endParaRPr lang="en-GB" dirty="0"/>
          </a:p>
          <a:p>
            <a:endParaRPr lang="en-GB" dirty="0"/>
          </a:p>
        </p:txBody>
      </p:sp>
    </p:spTree>
    <p:extLst>
      <p:ext uri="{BB962C8B-B14F-4D97-AF65-F5344CB8AC3E}">
        <p14:creationId xmlns:p14="http://schemas.microsoft.com/office/powerpoint/2010/main" val="3138969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 – r analysis</a:t>
            </a:r>
          </a:p>
        </p:txBody>
      </p:sp>
      <p:sp>
        <p:nvSpPr>
          <p:cNvPr id="8" name="Text Placeholder 5">
            <a:extLst>
              <a:ext uri="{FF2B5EF4-FFF2-40B4-BE49-F238E27FC236}">
                <a16:creationId xmlns:a16="http://schemas.microsoft.com/office/drawing/2014/main" id="{47BDF842-19C0-4CE2-92B5-8C4BA87A6276}"/>
              </a:ext>
            </a:extLst>
          </p:cNvPr>
          <p:cNvSpPr txBox="1">
            <a:spLocks/>
          </p:cNvSpPr>
          <p:nvPr/>
        </p:nvSpPr>
        <p:spPr>
          <a:xfrm>
            <a:off x="929639" y="1973102"/>
            <a:ext cx="5882641" cy="427529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Assume that the top-most image is the original brightfield image for frame 1, the bottom is the fluorescence image for that frame.</a:t>
            </a:r>
          </a:p>
          <a:p>
            <a:endParaRPr lang="en-GB" dirty="0"/>
          </a:p>
          <a:p>
            <a:r>
              <a:rPr lang="en-GB" dirty="0"/>
              <a:t>The program uses the estimated segmentation for each cell to check the corresponding area in the corresponding fluorescence image to then get the average colour in that area.</a:t>
            </a:r>
          </a:p>
          <a:p>
            <a:endParaRPr lang="en-GB" dirty="0"/>
          </a:p>
          <a:p>
            <a:r>
              <a:rPr lang="en-GB" dirty="0"/>
              <a:t>With this you could check the average colour of a cell over time – maybe it changes when it divides?</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5F6D683D-4713-4945-95FF-7DC65258DB0A}"/>
              </a:ext>
            </a:extLst>
          </p:cNvPr>
          <p:cNvPicPr>
            <a:picLocks noChangeAspect="1"/>
          </p:cNvPicPr>
          <p:nvPr/>
        </p:nvPicPr>
        <p:blipFill>
          <a:blip r:embed="rId3"/>
          <a:stretch>
            <a:fillRect/>
          </a:stretch>
        </p:blipFill>
        <p:spPr>
          <a:xfrm>
            <a:off x="7835663" y="492286"/>
            <a:ext cx="2890994" cy="2890994"/>
          </a:xfrm>
          <a:prstGeom prst="rect">
            <a:avLst/>
          </a:prstGeom>
        </p:spPr>
      </p:pic>
      <p:pic>
        <p:nvPicPr>
          <p:cNvPr id="6" name="Picture 5">
            <a:extLst>
              <a:ext uri="{FF2B5EF4-FFF2-40B4-BE49-F238E27FC236}">
                <a16:creationId xmlns:a16="http://schemas.microsoft.com/office/drawing/2014/main" id="{C784725D-331E-4BDF-B7D1-808791D7B788}"/>
              </a:ext>
            </a:extLst>
          </p:cNvPr>
          <p:cNvPicPr>
            <a:picLocks noChangeAspect="1"/>
          </p:cNvPicPr>
          <p:nvPr/>
        </p:nvPicPr>
        <p:blipFill>
          <a:blip r:embed="rId4"/>
          <a:stretch>
            <a:fillRect/>
          </a:stretch>
        </p:blipFill>
        <p:spPr>
          <a:xfrm>
            <a:off x="7835663" y="3474720"/>
            <a:ext cx="2890994" cy="2890994"/>
          </a:xfrm>
          <a:prstGeom prst="rect">
            <a:avLst/>
          </a:prstGeom>
        </p:spPr>
      </p:pic>
    </p:spTree>
    <p:extLst>
      <p:ext uri="{BB962C8B-B14F-4D97-AF65-F5344CB8AC3E}">
        <p14:creationId xmlns:p14="http://schemas.microsoft.com/office/powerpoint/2010/main" val="47583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Capability</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This application can track cell length, growth rate, fluorescence, and progeny over time for cells growing in a two-dimensional microcolony. The algorithm takes microscopy images as inputs. It then uses two U-Net convolutional neural network models, one for segmentation and one for</a:t>
            </a:r>
          </a:p>
          <a:p>
            <a:r>
              <a:rPr lang="en-GB" dirty="0"/>
              <a:t>tracking, and outputs single-cell data.</a:t>
            </a:r>
            <a:endParaRPr lang="en-US" dirty="0"/>
          </a:p>
        </p:txBody>
      </p:sp>
      <p:sp>
        <p:nvSpPr>
          <p:cNvPr id="10" name="Text Placeholder 5">
            <a:extLst>
              <a:ext uri="{FF2B5EF4-FFF2-40B4-BE49-F238E27FC236}">
                <a16:creationId xmlns:a16="http://schemas.microsoft.com/office/drawing/2014/main" id="{5E1FC54B-8AEF-45C4-A0B7-368693ED887E}"/>
              </a:ext>
            </a:extLst>
          </p:cNvPr>
          <p:cNvSpPr txBox="1">
            <a:spLocks/>
          </p:cNvSpPr>
          <p:nvPr/>
        </p:nvSpPr>
        <p:spPr>
          <a:xfrm>
            <a:off x="5873287" y="948478"/>
            <a:ext cx="4645152"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Segmentation generates information about cell morphology </a:t>
            </a:r>
          </a:p>
          <a:p>
            <a:endParaRPr lang="en-GB" dirty="0"/>
          </a:p>
          <a:p>
            <a:r>
              <a:rPr lang="en-GB" dirty="0"/>
              <a:t>The tracking step reliably tracks cells across frames, recording division events when they occur</a:t>
            </a:r>
            <a:endParaRPr lang="en-US" dirty="0"/>
          </a:p>
        </p:txBody>
      </p:sp>
      <p:pic>
        <p:nvPicPr>
          <p:cNvPr id="3" name="Picture 2">
            <a:extLst>
              <a:ext uri="{FF2B5EF4-FFF2-40B4-BE49-F238E27FC236}">
                <a16:creationId xmlns:a16="http://schemas.microsoft.com/office/drawing/2014/main" id="{84EF71F6-EC8A-4FE1-99EB-9D31C00EB76F}"/>
              </a:ext>
            </a:extLst>
          </p:cNvPr>
          <p:cNvPicPr>
            <a:picLocks noChangeAspect="1"/>
          </p:cNvPicPr>
          <p:nvPr/>
        </p:nvPicPr>
        <p:blipFill>
          <a:blip r:embed="rId3"/>
          <a:stretch>
            <a:fillRect/>
          </a:stretch>
        </p:blipFill>
        <p:spPr>
          <a:xfrm>
            <a:off x="573896" y="5085456"/>
            <a:ext cx="4324142" cy="1443039"/>
          </a:xfrm>
          <a:prstGeom prst="rect">
            <a:avLst/>
          </a:prstGeom>
        </p:spPr>
      </p:pic>
      <p:pic>
        <p:nvPicPr>
          <p:cNvPr id="7" name="Picture 6">
            <a:extLst>
              <a:ext uri="{FF2B5EF4-FFF2-40B4-BE49-F238E27FC236}">
                <a16:creationId xmlns:a16="http://schemas.microsoft.com/office/drawing/2014/main" id="{A07E1505-7A82-4B81-AA6E-6B151DA26716}"/>
              </a:ext>
            </a:extLst>
          </p:cNvPr>
          <p:cNvPicPr>
            <a:picLocks noChangeAspect="1"/>
          </p:cNvPicPr>
          <p:nvPr/>
        </p:nvPicPr>
        <p:blipFill>
          <a:blip r:embed="rId4"/>
          <a:stretch>
            <a:fillRect/>
          </a:stretch>
        </p:blipFill>
        <p:spPr>
          <a:xfrm>
            <a:off x="5950192" y="3254274"/>
            <a:ext cx="4474851" cy="3343279"/>
          </a:xfrm>
          <a:prstGeom prst="rect">
            <a:avLst/>
          </a:prstGeom>
        </p:spPr>
      </p:pic>
    </p:spTree>
    <p:extLst>
      <p:ext uri="{BB962C8B-B14F-4D97-AF65-F5344CB8AC3E}">
        <p14:creationId xmlns:p14="http://schemas.microsoft.com/office/powerpoint/2010/main" val="27981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Implementation</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The U-Nets are implemented in TensorFlow/</a:t>
            </a:r>
            <a:r>
              <a:rPr lang="en-GB" dirty="0" err="1"/>
              <a:t>Keras</a:t>
            </a:r>
            <a:r>
              <a:rPr lang="en-GB" dirty="0"/>
              <a:t>.</a:t>
            </a:r>
            <a:endParaRPr lang="en-US" dirty="0"/>
          </a:p>
        </p:txBody>
      </p:sp>
      <p:sp>
        <p:nvSpPr>
          <p:cNvPr id="10" name="Text Placeholder 5">
            <a:extLst>
              <a:ext uri="{FF2B5EF4-FFF2-40B4-BE49-F238E27FC236}">
                <a16:creationId xmlns:a16="http://schemas.microsoft.com/office/drawing/2014/main" id="{5E1FC54B-8AEF-45C4-A0B7-368693ED887E}"/>
              </a:ext>
            </a:extLst>
          </p:cNvPr>
          <p:cNvSpPr txBox="1">
            <a:spLocks/>
          </p:cNvSpPr>
          <p:nvPr/>
        </p:nvSpPr>
        <p:spPr>
          <a:xfrm>
            <a:off x="5873287" y="948478"/>
            <a:ext cx="4645152"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loss function determines the difference between the model output and the ground truth which is then used to update the weights within the model loss function takes a weight map as an extra input to assign more importance to certain pixels in the ground truth during training. </a:t>
            </a:r>
          </a:p>
          <a:p>
            <a:endParaRPr lang="en-GB" dirty="0"/>
          </a:p>
          <a:p>
            <a:r>
              <a:rPr lang="en-GB" dirty="0"/>
              <a:t>Custom weight maps were used to improve segmentation on rod-shaped bacteria by increasing weights for the center of the cells and the borders between the cells. Weight is minimised on the background, where background is defined as anything in the image that is not a cell or border</a:t>
            </a:r>
            <a:endParaRPr lang="en-US" dirty="0"/>
          </a:p>
        </p:txBody>
      </p:sp>
      <p:pic>
        <p:nvPicPr>
          <p:cNvPr id="5" name="Picture 4">
            <a:extLst>
              <a:ext uri="{FF2B5EF4-FFF2-40B4-BE49-F238E27FC236}">
                <a16:creationId xmlns:a16="http://schemas.microsoft.com/office/drawing/2014/main" id="{48790C2F-F5D1-45DB-BAA5-2280B46F4D11}"/>
              </a:ext>
            </a:extLst>
          </p:cNvPr>
          <p:cNvPicPr>
            <a:picLocks noChangeAspect="1"/>
          </p:cNvPicPr>
          <p:nvPr/>
        </p:nvPicPr>
        <p:blipFill>
          <a:blip r:embed="rId3"/>
          <a:srcRect/>
          <a:stretch/>
        </p:blipFill>
        <p:spPr>
          <a:xfrm>
            <a:off x="505275" y="2996663"/>
            <a:ext cx="4003029" cy="2666969"/>
          </a:xfrm>
          <a:prstGeom prst="rect">
            <a:avLst/>
          </a:prstGeom>
        </p:spPr>
      </p:pic>
    </p:spTree>
    <p:extLst>
      <p:ext uri="{BB962C8B-B14F-4D97-AF65-F5344CB8AC3E}">
        <p14:creationId xmlns:p14="http://schemas.microsoft.com/office/powerpoint/2010/main" val="164849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Implementation</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Determining the exact borders of the cells by eye is hard and partially arbitrary. To prevent the model from learning these arbitrary cell-border interfaces, the weights in these areas were reduced.</a:t>
            </a:r>
          </a:p>
          <a:p>
            <a:endParaRPr lang="en-GB" dirty="0"/>
          </a:p>
          <a:p>
            <a:r>
              <a:rPr lang="en-GB" dirty="0"/>
              <a:t>In addition, the background weights</a:t>
            </a:r>
          </a:p>
          <a:p>
            <a:r>
              <a:rPr lang="en-GB" dirty="0"/>
              <a:t>were set to be variable, where the weight increased with respect to an incorrect prediction.</a:t>
            </a:r>
            <a:endParaRPr lang="en-US" dirty="0"/>
          </a:p>
        </p:txBody>
      </p:sp>
      <p:sp>
        <p:nvSpPr>
          <p:cNvPr id="10" name="Text Placeholder 5">
            <a:extLst>
              <a:ext uri="{FF2B5EF4-FFF2-40B4-BE49-F238E27FC236}">
                <a16:creationId xmlns:a16="http://schemas.microsoft.com/office/drawing/2014/main" id="{5E1FC54B-8AEF-45C4-A0B7-368693ED887E}"/>
              </a:ext>
            </a:extLst>
          </p:cNvPr>
          <p:cNvSpPr txBox="1">
            <a:spLocks/>
          </p:cNvSpPr>
          <p:nvPr/>
        </p:nvSpPr>
        <p:spPr>
          <a:xfrm>
            <a:off x="5873287" y="948478"/>
            <a:ext cx="4645152"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model outputs a number between 0 and 1, with 0 representing the background and 1 representing a cell.</a:t>
            </a:r>
          </a:p>
          <a:p>
            <a:endParaRPr lang="en-GB" dirty="0"/>
          </a:p>
          <a:p>
            <a:r>
              <a:rPr lang="en-GB" dirty="0"/>
              <a:t>If the model incorrectly predicted a cell for a pixel that is background, then there would be a high value for that pixel in the weight map. Alternatively, if the model correctly</a:t>
            </a:r>
          </a:p>
          <a:p>
            <a:r>
              <a:rPr lang="en-GB" dirty="0"/>
              <a:t>predicted background for a pixel that was background, then there would be a low value for that pixel in the weight map.</a:t>
            </a:r>
            <a:endParaRPr lang="en-US" dirty="0"/>
          </a:p>
        </p:txBody>
      </p:sp>
    </p:spTree>
    <p:extLst>
      <p:ext uri="{BB962C8B-B14F-4D97-AF65-F5344CB8AC3E}">
        <p14:creationId xmlns:p14="http://schemas.microsoft.com/office/powerpoint/2010/main" val="299314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Implementation</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The tracking model uses a sigmoid function as the final activation layer and a pixelwise-weighted binary cross-entropy loss function to produce a single grayscale output image with 1’s representing tracked cells (mother and potential daughter) and 0’s</a:t>
            </a:r>
          </a:p>
          <a:p>
            <a:r>
              <a:rPr lang="en-GB" dirty="0"/>
              <a:t>representing the background and the cells that did not track to the input cell. </a:t>
            </a:r>
          </a:p>
        </p:txBody>
      </p:sp>
      <p:sp>
        <p:nvSpPr>
          <p:cNvPr id="10" name="Text Placeholder 5">
            <a:extLst>
              <a:ext uri="{FF2B5EF4-FFF2-40B4-BE49-F238E27FC236}">
                <a16:creationId xmlns:a16="http://schemas.microsoft.com/office/drawing/2014/main" id="{5E1FC54B-8AEF-45C4-A0B7-368693ED887E}"/>
              </a:ext>
            </a:extLst>
          </p:cNvPr>
          <p:cNvSpPr txBox="1">
            <a:spLocks/>
          </p:cNvSpPr>
          <p:nvPr/>
        </p:nvSpPr>
        <p:spPr>
          <a:xfrm>
            <a:off x="5873287" y="948478"/>
            <a:ext cx="4645152"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train the segmentation network a pixel-wise weighted binary cross-entropy loss function as described in the original U-Net paper is implemented to enforce border detection between cells, as well as an extra step that sets the weight to zero around the 1-pixel contour of the cells. </a:t>
            </a:r>
          </a:p>
          <a:p>
            <a:endParaRPr lang="en-GB" dirty="0"/>
          </a:p>
          <a:p>
            <a:r>
              <a:rPr lang="en-GB" dirty="0"/>
              <a:t>By doing so, constraint on learning of the exact contour as provided in the segmentation masks in the training set is relaxed. This makes the model more generalisable, as the algorithm does not have to exactly fit the output of</a:t>
            </a:r>
          </a:p>
          <a:p>
            <a:r>
              <a:rPr lang="en-GB" dirty="0"/>
              <a:t>the training image set segmentation.</a:t>
            </a:r>
            <a:endParaRPr lang="en-US" dirty="0"/>
          </a:p>
        </p:txBody>
      </p:sp>
    </p:spTree>
    <p:extLst>
      <p:ext uri="{BB962C8B-B14F-4D97-AF65-F5344CB8AC3E}">
        <p14:creationId xmlns:p14="http://schemas.microsoft.com/office/powerpoint/2010/main" val="242598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Implementation</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Data augmentations were used while training the segmentation model, such as Gaussian blurring, Gaussian noise, skewing, shifting, and colour alternations. </a:t>
            </a:r>
            <a:endParaRPr lang="en-US" dirty="0"/>
          </a:p>
        </p:txBody>
      </p:sp>
      <p:sp>
        <p:nvSpPr>
          <p:cNvPr id="10" name="Text Placeholder 5">
            <a:extLst>
              <a:ext uri="{FF2B5EF4-FFF2-40B4-BE49-F238E27FC236}">
                <a16:creationId xmlns:a16="http://schemas.microsoft.com/office/drawing/2014/main" id="{5E1FC54B-8AEF-45C4-A0B7-368693ED887E}"/>
              </a:ext>
            </a:extLst>
          </p:cNvPr>
          <p:cNvSpPr txBox="1">
            <a:spLocks/>
          </p:cNvSpPr>
          <p:nvPr/>
        </p:nvSpPr>
        <p:spPr>
          <a:xfrm>
            <a:off x="5873287" y="3015820"/>
            <a:ext cx="4645152" cy="419709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Additionally, a separate program was developed that could generate workable datasets from a smaller set of data – for both segmentation and tracking. </a:t>
            </a:r>
          </a:p>
          <a:p>
            <a:endParaRPr lang="en-GB" dirty="0"/>
          </a:p>
          <a:p>
            <a:r>
              <a:rPr lang="en-GB" dirty="0"/>
              <a:t>This allowed for rapid development of training data and, therefore, rapid training, testing, and evaluation.</a:t>
            </a:r>
            <a:endParaRPr lang="en-US" dirty="0"/>
          </a:p>
        </p:txBody>
      </p:sp>
      <p:pic>
        <p:nvPicPr>
          <p:cNvPr id="5" name="Picture 4">
            <a:extLst>
              <a:ext uri="{FF2B5EF4-FFF2-40B4-BE49-F238E27FC236}">
                <a16:creationId xmlns:a16="http://schemas.microsoft.com/office/drawing/2014/main" id="{329B27F3-0680-4B31-8725-C57D785BD9F9}"/>
              </a:ext>
            </a:extLst>
          </p:cNvPr>
          <p:cNvPicPr>
            <a:picLocks noChangeAspect="1"/>
          </p:cNvPicPr>
          <p:nvPr/>
        </p:nvPicPr>
        <p:blipFill>
          <a:blip r:embed="rId3"/>
          <a:srcRect/>
          <a:stretch/>
        </p:blipFill>
        <p:spPr>
          <a:xfrm>
            <a:off x="576015" y="3570006"/>
            <a:ext cx="5297272" cy="2805898"/>
          </a:xfrm>
          <a:prstGeom prst="rect">
            <a:avLst/>
          </a:prstGeom>
        </p:spPr>
      </p:pic>
    </p:spTree>
    <p:extLst>
      <p:ext uri="{BB962C8B-B14F-4D97-AF65-F5344CB8AC3E}">
        <p14:creationId xmlns:p14="http://schemas.microsoft.com/office/powerpoint/2010/main" val="404073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5275" y="1867456"/>
            <a:ext cx="4645152" cy="4197096"/>
          </a:xfrm>
        </p:spPr>
        <p:txBody>
          <a:bodyPr/>
          <a:lstStyle/>
          <a:p>
            <a:r>
              <a:rPr lang="en-GB" dirty="0"/>
              <a:t>The program outputs several different results after the pipeline is completed: individual frame images (cell IDs, cell count per frame, and cell outlines), individual cell images, MATLAB data file, python PICKLE file, Excel data file, and video output file.</a:t>
            </a:r>
            <a:endParaRPr lang="en-US" dirty="0"/>
          </a:p>
        </p:txBody>
      </p:sp>
      <p:pic>
        <p:nvPicPr>
          <p:cNvPr id="3" name="Picture 2">
            <a:extLst>
              <a:ext uri="{FF2B5EF4-FFF2-40B4-BE49-F238E27FC236}">
                <a16:creationId xmlns:a16="http://schemas.microsoft.com/office/drawing/2014/main" id="{F4144DCB-D2A9-46EF-B70B-B4B74AE6A03F}"/>
              </a:ext>
            </a:extLst>
          </p:cNvPr>
          <p:cNvPicPr>
            <a:picLocks noChangeAspect="1"/>
          </p:cNvPicPr>
          <p:nvPr/>
        </p:nvPicPr>
        <p:blipFill>
          <a:blip r:embed="rId3"/>
          <a:stretch>
            <a:fillRect/>
          </a:stretch>
        </p:blipFill>
        <p:spPr>
          <a:xfrm>
            <a:off x="6281236" y="2118360"/>
            <a:ext cx="3705750" cy="1706674"/>
          </a:xfrm>
          <a:prstGeom prst="rect">
            <a:avLst/>
          </a:prstGeom>
        </p:spPr>
      </p:pic>
    </p:spTree>
    <p:extLst>
      <p:ext uri="{BB962C8B-B14F-4D97-AF65-F5344CB8AC3E}">
        <p14:creationId xmlns:p14="http://schemas.microsoft.com/office/powerpoint/2010/main" val="393769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Results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277945" y="1303576"/>
            <a:ext cx="3533325" cy="1805384"/>
          </a:xfrm>
        </p:spPr>
        <p:txBody>
          <a:bodyPr/>
          <a:lstStyle/>
          <a:p>
            <a:r>
              <a:rPr lang="en-GB" dirty="0"/>
              <a:t>These show the original frame and the generated segmentation image.</a:t>
            </a:r>
            <a:endParaRPr lang="en-US" dirty="0"/>
          </a:p>
        </p:txBody>
      </p:sp>
      <p:pic>
        <p:nvPicPr>
          <p:cNvPr id="7" name="Picture 6">
            <a:extLst>
              <a:ext uri="{FF2B5EF4-FFF2-40B4-BE49-F238E27FC236}">
                <a16:creationId xmlns:a16="http://schemas.microsoft.com/office/drawing/2014/main" id="{E6E5707A-517A-433C-93B0-BBF5917887DB}"/>
              </a:ext>
            </a:extLst>
          </p:cNvPr>
          <p:cNvPicPr>
            <a:picLocks noChangeAspect="1"/>
          </p:cNvPicPr>
          <p:nvPr/>
        </p:nvPicPr>
        <p:blipFill>
          <a:blip r:embed="rId3"/>
          <a:stretch>
            <a:fillRect/>
          </a:stretch>
        </p:blipFill>
        <p:spPr>
          <a:xfrm>
            <a:off x="312928" y="2479254"/>
            <a:ext cx="5530888" cy="4132273"/>
          </a:xfrm>
          <a:prstGeom prst="rect">
            <a:avLst/>
          </a:prstGeom>
        </p:spPr>
      </p:pic>
      <p:pic>
        <p:nvPicPr>
          <p:cNvPr id="8" name="Picture 7">
            <a:extLst>
              <a:ext uri="{FF2B5EF4-FFF2-40B4-BE49-F238E27FC236}">
                <a16:creationId xmlns:a16="http://schemas.microsoft.com/office/drawing/2014/main" id="{23D4A358-3BC6-4726-85D4-AC3630CDE166}"/>
              </a:ext>
            </a:extLst>
          </p:cNvPr>
          <p:cNvPicPr>
            <a:picLocks noChangeAspect="1"/>
          </p:cNvPicPr>
          <p:nvPr/>
        </p:nvPicPr>
        <p:blipFill>
          <a:blip r:embed="rId4"/>
          <a:stretch>
            <a:fillRect/>
          </a:stretch>
        </p:blipFill>
        <p:spPr>
          <a:xfrm>
            <a:off x="6467479" y="2516276"/>
            <a:ext cx="5530890" cy="4132275"/>
          </a:xfrm>
          <a:prstGeom prst="rect">
            <a:avLst/>
          </a:prstGeom>
        </p:spPr>
      </p:pic>
    </p:spTree>
    <p:extLst>
      <p:ext uri="{BB962C8B-B14F-4D97-AF65-F5344CB8AC3E}">
        <p14:creationId xmlns:p14="http://schemas.microsoft.com/office/powerpoint/2010/main" val="420771848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{2BCFE1E5-2D11-4E73-B6DE-DC69DEA4435D}tf78479028_win32</Template>
  <TotalTime>566</TotalTime>
  <Words>1650</Words>
  <Application>Microsoft Office PowerPoint</Application>
  <PresentationFormat>Widescreen</PresentationFormat>
  <Paragraphs>131</Paragraphs>
  <Slides>26</Slides>
  <Notes>26</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26</vt:i4>
      </vt:variant>
    </vt:vector>
  </HeadingPairs>
  <TitlesOfParts>
    <vt:vector size="34" baseType="lpstr">
      <vt:lpstr>Arial</vt:lpstr>
      <vt:lpstr>Calibri</vt:lpstr>
      <vt:lpstr>Segoe UI</vt:lpstr>
      <vt:lpstr>Segoe UI Light</vt:lpstr>
      <vt:lpstr>Balancing Act</vt:lpstr>
      <vt:lpstr>Wellspring</vt:lpstr>
      <vt:lpstr>Star of the show</vt:lpstr>
      <vt:lpstr>Amusements</vt:lpstr>
      <vt:lpstr>pipeline for single-cell analysis</vt:lpstr>
      <vt:lpstr>Motivation</vt:lpstr>
      <vt:lpstr>Capability</vt:lpstr>
      <vt:lpstr>Implementation</vt:lpstr>
      <vt:lpstr>Implementation</vt:lpstr>
      <vt:lpstr>Implementation</vt:lpstr>
      <vt:lpstr>Implementation</vt:lpstr>
      <vt:lpstr>Results</vt:lpstr>
      <vt:lpstr>Results</vt:lpstr>
      <vt:lpstr>Results</vt:lpstr>
      <vt:lpstr>Results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lpstr>Results – 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pipeline for single-cell analysis</dc:title>
  <dc:creator>Connor Sword</dc:creator>
  <cp:lastModifiedBy>Connor Sword</cp:lastModifiedBy>
  <cp:revision>19</cp:revision>
  <dcterms:created xsi:type="dcterms:W3CDTF">2022-11-18T15:00:46Z</dcterms:created>
  <dcterms:modified xsi:type="dcterms:W3CDTF">2022-12-12T13:35:14Z</dcterms:modified>
</cp:coreProperties>
</file>